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60" r:id="rId8"/>
    <p:sldId id="261" r:id="rId9"/>
    <p:sldId id="263" r:id="rId10"/>
    <p:sldId id="264" r:id="rId11"/>
    <p:sldId id="283" r:id="rId12"/>
    <p:sldId id="265" r:id="rId13"/>
    <p:sldId id="284" r:id="rId14"/>
    <p:sldId id="285" r:id="rId15"/>
    <p:sldId id="266" r:id="rId16"/>
    <p:sldId id="286" r:id="rId17"/>
    <p:sldId id="267" r:id="rId18"/>
    <p:sldId id="287" r:id="rId19"/>
    <p:sldId id="259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80" r:id="rId29"/>
    <p:sldId id="281" r:id="rId30"/>
    <p:sldId id="282" r:id="rId31"/>
    <p:sldId id="28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Ernestová" initials="EE" lastIdx="1" clrIdx="0">
    <p:extLst>
      <p:ext uri="{19B8F6BF-5375-455C-9EA6-DF929625EA0E}">
        <p15:presenceInfo xmlns:p15="http://schemas.microsoft.com/office/powerpoint/2012/main" userId="S::eva.ernestova@p-p-i.cz::a1ea4fb3-f231-4b04-9089-01aeeb1a52a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BDA"/>
    <a:srgbClr val="FBC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8D7C15-DF56-4CA8-8A07-83DEF43CFFC5}" type="datetimeFigureOut">
              <a:rPr lang="cs-CZ" smtClean="0"/>
              <a:t>05.06.2024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5017F9C-EE32-4878-9B11-989A45BAED93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55463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7C15-DF56-4CA8-8A07-83DEF43CFFC5}" type="datetimeFigureOut">
              <a:rPr lang="cs-CZ" smtClean="0"/>
              <a:t>05.06.2024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7F9C-EE32-4878-9B11-989A45BAED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612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7C15-DF56-4CA8-8A07-83DEF43CFFC5}" type="datetimeFigureOut">
              <a:rPr lang="cs-CZ" smtClean="0"/>
              <a:t>05.06.2024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7F9C-EE32-4878-9B11-989A45BAED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57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7C15-DF56-4CA8-8A07-83DEF43CFFC5}" type="datetimeFigureOut">
              <a:rPr lang="cs-CZ" smtClean="0"/>
              <a:t>05.06.2024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7F9C-EE32-4878-9B11-989A45BAED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8D7C15-DF56-4CA8-8A07-83DEF43CFFC5}" type="datetimeFigureOut">
              <a:rPr lang="cs-CZ" smtClean="0"/>
              <a:t>05.06.2024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017F9C-EE32-4878-9B11-989A45BAED9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39353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7C15-DF56-4CA8-8A07-83DEF43CFFC5}" type="datetimeFigureOut">
              <a:rPr lang="cs-CZ" smtClean="0"/>
              <a:t>05.06.2024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7F9C-EE32-4878-9B11-989A45BAED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245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7C15-DF56-4CA8-8A07-83DEF43CFFC5}" type="datetimeFigureOut">
              <a:rPr lang="cs-CZ" smtClean="0"/>
              <a:t>05.06.2024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7F9C-EE32-4878-9B11-989A45BAED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83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7C15-DF56-4CA8-8A07-83DEF43CFFC5}" type="datetimeFigureOut">
              <a:rPr lang="cs-CZ" smtClean="0"/>
              <a:t>05.06.2024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7F9C-EE32-4878-9B11-989A45BAED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47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7C15-DF56-4CA8-8A07-83DEF43CFFC5}" type="datetimeFigureOut">
              <a:rPr lang="cs-CZ" smtClean="0"/>
              <a:t>05.06.2024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7F9C-EE32-4878-9B11-989A45BAED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219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8D7C15-DF56-4CA8-8A07-83DEF43CFFC5}" type="datetimeFigureOut">
              <a:rPr lang="cs-CZ" smtClean="0"/>
              <a:t>05.06.2024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017F9C-EE32-4878-9B11-989A45BAED93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860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8D7C15-DF56-4CA8-8A07-83DEF43CFFC5}" type="datetimeFigureOut">
              <a:rPr lang="cs-CZ" smtClean="0"/>
              <a:t>05.06.2024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017F9C-EE32-4878-9B11-989A45BAED93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039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C8D7C15-DF56-4CA8-8A07-83DEF43CFFC5}" type="datetimeFigureOut">
              <a:rPr lang="cs-CZ" smtClean="0"/>
              <a:t>05.06.2024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5017F9C-EE32-4878-9B11-989A45BAED93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993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ceskatelevize.cz/porady/10177109865-dejiny-udatneho-ceskeho-naroda/211543116230095-vznik-ceskoslovensk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flipbuilder.com/muzeumusti/xqff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edu.ceskatelevize.cz/video/9636-politik-vaclav-havel?vsrc=predmet&amp;vsrcid=dejepis~stredni-skola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6DAE8-7D32-488C-873A-FF76F7BEE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8165" y="2229709"/>
            <a:ext cx="9144000" cy="2854019"/>
          </a:xfrm>
        </p:spPr>
        <p:txBody>
          <a:bodyPr>
            <a:normAutofit fontScale="90000"/>
          </a:bodyPr>
          <a:lstStyle/>
          <a:p>
            <a:r>
              <a:rPr lang="cs-CZ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HISTORIE</a:t>
            </a:r>
            <a:br>
              <a:rPr lang="cs-CZ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ÚSTÍ NAD LABEM</a:t>
            </a:r>
            <a:br>
              <a:rPr lang="cs-CZ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STRUČNÝ PŘEHLED DĚJIN MĚSTA</a:t>
            </a:r>
            <a:endParaRPr lang="cs-CZ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3785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DFB6A56-4C5A-44FD-B6CB-69F3365226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7" y="167840"/>
            <a:ext cx="4379554" cy="31290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B262067-E4CB-4E61-B796-EA182A4A7509}"/>
              </a:ext>
            </a:extLst>
          </p:cNvPr>
          <p:cNvSpPr txBox="1"/>
          <p:nvPr/>
        </p:nvSpPr>
        <p:spPr>
          <a:xfrm>
            <a:off x="5478011" y="167840"/>
            <a:ext cx="3583611" cy="655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Tržní, dnes Mírové náměstí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kresba Julia </a:t>
            </a:r>
            <a:r>
              <a:rPr lang="cs-CZ" sz="1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Slowikowského</a:t>
            </a:r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 roku 1881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E1D1F6-AA89-4EE5-8CF1-09F09312447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903" y="3305111"/>
            <a:ext cx="6202799" cy="32858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6847A3F-4A2B-4107-91BB-1B4D53623C4A}"/>
              </a:ext>
            </a:extLst>
          </p:cNvPr>
          <p:cNvSpPr txBox="1"/>
          <p:nvPr/>
        </p:nvSpPr>
        <p:spPr>
          <a:xfrm>
            <a:off x="2820798" y="6037561"/>
            <a:ext cx="2892105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Spolek pro chemickou a hutní výrobu na fotografii z roku 1904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043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685D572-8231-40E0-B5FD-4DABC7F3AF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31" y="272310"/>
            <a:ext cx="5258756" cy="315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70AB2AB-DB72-49F8-ACBD-4B5B48068DC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498" y="3296873"/>
            <a:ext cx="5258756" cy="33075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6165D44-704B-48DB-967E-B3066D2E90AA}"/>
              </a:ext>
            </a:extLst>
          </p:cNvPr>
          <p:cNvSpPr txBox="1"/>
          <p:nvPr/>
        </p:nvSpPr>
        <p:spPr>
          <a:xfrm>
            <a:off x="3317336" y="6296679"/>
            <a:ext cx="3356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Městské divadlo na snímku z roku 1912</a:t>
            </a:r>
            <a:endParaRPr lang="cs-CZ" sz="1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9525F4E-134F-4A4F-AAD3-4B6FDDDA80E4}"/>
              </a:ext>
            </a:extLst>
          </p:cNvPr>
          <p:cNvSpPr txBox="1"/>
          <p:nvPr/>
        </p:nvSpPr>
        <p:spPr>
          <a:xfrm>
            <a:off x="6258187" y="253544"/>
            <a:ext cx="38990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Schichtovy</a:t>
            </a:r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závody na snímku kolem roku 1916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3900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B0763-3EE8-474B-A129-810D14A0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/>
              <a:t>PRVNÍ REPUBLIKA (1918 – 1938)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96C29B-412E-4536-AFDC-2C00AD897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528" y="1428750"/>
            <a:ext cx="9448800" cy="4915059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cs-CZ" sz="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Vznik Československa</a:t>
            </a:r>
            <a:endParaRPr lang="cs-CZ" sz="5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cs-CZ" sz="5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1918 - německá politická reprezentace v severozápadních Čechách odmítla být součástí nově vzniklé Československé republiky a požadovala právo na národní sebeurčení v rámci tzv. provincie </a:t>
            </a:r>
            <a:r>
              <a:rPr lang="cs-CZ" sz="5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Deutschböhmen</a:t>
            </a:r>
            <a:r>
              <a:rPr lang="cs-CZ" sz="5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nepokoje, rabování, vstup československé vojenské jednotky do města pro sjednání pořádku – tím se Ústecko stalo fakticky součástí Československa</a:t>
            </a:r>
          </a:p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cs-CZ" sz="5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Symbolem – výstavba moderního areálu Masarykovy nemocnice v letech 1926 až 1937, stavba mostu E. Beneše z roku 1936, stavba zdymadel T. G. Masaryka pod střekovským hradem z let 1923 až 1935</a:t>
            </a:r>
          </a:p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cs-CZ" sz="5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největší rozvoj – dnešní akciová společnost </a:t>
            </a:r>
            <a:r>
              <a:rPr lang="cs-CZ" sz="5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Setuza</a:t>
            </a:r>
            <a:r>
              <a:rPr lang="cs-CZ" sz="5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dříve Georg </a:t>
            </a:r>
            <a:r>
              <a:rPr lang="cs-CZ" sz="5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Schicht</a:t>
            </a:r>
            <a:r>
              <a:rPr lang="cs-CZ" sz="5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(světově proslulé výrobky – jedlý tuk Ceres, kosmetická řada </a:t>
            </a:r>
            <a:r>
              <a:rPr lang="cs-CZ" sz="5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Elida</a:t>
            </a:r>
            <a:r>
              <a:rPr lang="cs-CZ" sz="5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nebo mýdlo s jelenem)</a:t>
            </a:r>
          </a:p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cs-CZ" sz="5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filmových ateliérech reklamního oddělení firmy </a:t>
            </a:r>
            <a:r>
              <a:rPr lang="cs-CZ" sz="5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Schicht</a:t>
            </a:r>
            <a:r>
              <a:rPr lang="cs-CZ" sz="5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byl také poprvé v Československu předveden zvukový film, který byl promítán v tehdejší „Revue Alhambra" (dnešní Činoherní studio) dne 29. dubna 1929</a:t>
            </a:r>
          </a:p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cs-CZ" sz="5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 vrcholku Děčínského Sněžníku – 1936 první příjem televizního vysílání v českých zemích (pokusný televizní přenos z olympijských her v Berlíně)</a:t>
            </a:r>
            <a:endParaRPr lang="cs-CZ" sz="5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3074" name="Picture 2" descr="Schicht Jádrové mýdlo Jelen 200 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r="17358"/>
          <a:stretch/>
        </p:blipFill>
        <p:spPr bwMode="auto">
          <a:xfrm>
            <a:off x="10595728" y="3716592"/>
            <a:ext cx="1393978" cy="211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konstrukce slavného návratu T. G. Masaryka z exilu vlakem | České dráhy">
            <a:extLst>
              <a:ext uri="{FF2B5EF4-FFF2-40B4-BE49-F238E27FC236}">
                <a16:creationId xmlns:a16="http://schemas.microsoft.com/office/drawing/2014/main" id="{7BA87E29-34F7-427D-A991-2ABA00D73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4456" r="9754" b="9604"/>
          <a:stretch/>
        </p:blipFill>
        <p:spPr bwMode="auto">
          <a:xfrm>
            <a:off x="10360669" y="5984"/>
            <a:ext cx="1927169" cy="284553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622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C0F65FD-BBFB-46E6-AE00-D1E466D93E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47" y="324858"/>
            <a:ext cx="10181647" cy="43813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F7D8BA0-60FA-4C8B-8287-D09F93D88239}"/>
              </a:ext>
            </a:extLst>
          </p:cNvPr>
          <p:cNvSpPr txBox="1"/>
          <p:nvPr/>
        </p:nvSpPr>
        <p:spPr>
          <a:xfrm>
            <a:off x="4951602" y="4815173"/>
            <a:ext cx="2668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Labské překladiště v roce 1925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85251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63CA8-EF6B-4BC7-9A6F-3D8A26274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/>
              <a:t>OKUPACE, 2. SVĚTOVÁ VÁLKA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7AFDB9-F027-4BBE-B709-1EA48865D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248" y="1428750"/>
            <a:ext cx="9063872" cy="476610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Vyostřená mezinárodní situace, budování systému pohraničního opevnění</a:t>
            </a:r>
          </a:p>
          <a:p>
            <a:pPr algn="just"/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Boje proti vzrůstajícímu vlivu německých nacistů</a:t>
            </a:r>
          </a:p>
          <a:p>
            <a:pPr algn="just"/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9. října 1938 - Mnichovská dohody (</a:t>
            </a:r>
            <a:r>
              <a:rPr lang="cs-CZ" dirty="0">
                <a:latin typeface="+mj-lt"/>
              </a:rPr>
              <a:t>dohoda mezi Německem, Itálií, Francií a Velkou Británií o postoupení pohraničních území Československa Německu)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součást Německa</a:t>
            </a:r>
          </a:p>
          <a:p>
            <a:pPr algn="just"/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německé obyvatelstvo to uvítalo, ale české obyvatelstvo diskriminováno (</a:t>
            </a:r>
            <a:r>
              <a:rPr lang="cs-CZ" dirty="0" err="1"/>
              <a:t>Sudetenland</a:t>
            </a:r>
            <a:r>
              <a:rPr lang="cs-CZ" dirty="0"/>
              <a:t>)</a:t>
            </a:r>
            <a:endParaRPr lang="cs-CZ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nálety 8. americké letecké armády na Ústí nad Labem ve dnech 17. a 19. dubna 1945 </a:t>
            </a:r>
          </a:p>
          <a:p>
            <a:pPr algn="just"/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útoky sovětských bitevních letadel na Chlumec a </a:t>
            </a:r>
            <a:r>
              <a:rPr lang="cs-CZ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Telnici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8. května 1945</a:t>
            </a:r>
          </a:p>
          <a:p>
            <a:pPr algn="just"/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zničena celá čtvrť Ostrov pod vrchem Větruše a další stovky domů v centru</a:t>
            </a:r>
          </a:p>
          <a:p>
            <a:pPr algn="just"/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poškozen kostel Nanebevzetí Panny Marie – v  důsledku zásahu bombou vychýlení věže o více než 2 metry od kolmé osy</a:t>
            </a:r>
          </a:p>
          <a:p>
            <a:pPr algn="just"/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nejnižší odhady obětí počítají s více než čtyřmi sty mrtvými</a:t>
            </a:r>
          </a:p>
          <a:p>
            <a:pPr algn="just"/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vyhnání a vyvraždění židovských obyvatel města za války </a:t>
            </a:r>
          </a:p>
          <a:p>
            <a:pPr algn="just"/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vyhnání a odsun německého obyvatelstva po válce</a:t>
            </a:r>
            <a:endParaRPr lang="cs-CZ" dirty="0">
              <a:latin typeface="+mj-lt"/>
            </a:endParaRPr>
          </a:p>
        </p:txBody>
      </p:sp>
      <p:pic>
        <p:nvPicPr>
          <p:cNvPr id="6146" name="Picture 2" descr="dějepis.com">
            <a:extLst>
              <a:ext uri="{FF2B5EF4-FFF2-40B4-BE49-F238E27FC236}">
                <a16:creationId xmlns:a16="http://schemas.microsoft.com/office/drawing/2014/main" id="{D7402AF1-8091-48F8-B033-8799211BD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/>
          <a:stretch/>
        </p:blipFill>
        <p:spPr bwMode="auto">
          <a:xfrm>
            <a:off x="7734651" y="4549369"/>
            <a:ext cx="4323024" cy="220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964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1CC22D7-7E8B-40F3-857C-9D143BB524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38" y="155795"/>
            <a:ext cx="4691286" cy="3510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D19AFD0-9059-4D2E-B69C-BAE1FE863C7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184" y="2768367"/>
            <a:ext cx="5988160" cy="38937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9D26C2-562C-4EE0-971A-58A071A3D2FB}"/>
              </a:ext>
            </a:extLst>
          </p:cNvPr>
          <p:cNvSpPr txBox="1"/>
          <p:nvPr/>
        </p:nvSpPr>
        <p:spPr>
          <a:xfrm>
            <a:off x="5849742" y="195887"/>
            <a:ext cx="3500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Nálet na město v dubnu 1945 (1945 nálet)</a:t>
            </a:r>
            <a:endParaRPr lang="cs-CZ" sz="1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87DFE44-4D72-48E5-88C1-407DFD8D66BB}"/>
              </a:ext>
            </a:extLst>
          </p:cNvPr>
          <p:cNvSpPr txBox="1"/>
          <p:nvPr/>
        </p:nvSpPr>
        <p:spPr>
          <a:xfrm>
            <a:off x="2082076" y="6231226"/>
            <a:ext cx="3874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Následky bombardování města v červnu 1945 </a:t>
            </a:r>
          </a:p>
          <a:p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(1945 jižní část centra)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231208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CD6F45C-E688-4467-A4E0-D76D77BB21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96" y="873453"/>
            <a:ext cx="8032789" cy="44378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888774C-14E8-4A09-98B0-C1F2EFBC315F}"/>
              </a:ext>
            </a:extLst>
          </p:cNvPr>
          <p:cNvSpPr txBox="1"/>
          <p:nvPr/>
        </p:nvSpPr>
        <p:spPr>
          <a:xfrm>
            <a:off x="7173796" y="5543611"/>
            <a:ext cx="477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 výstava </a:t>
            </a:r>
            <a:r>
              <a:rPr lang="cs-CZ" sz="1800" u="sng" kern="1800" dirty="0">
                <a:solidFill>
                  <a:srgbClr val="0000FF"/>
                </a:solidFill>
                <a:effectLst/>
                <a:latin typeface="inherit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Osvobození 1945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 Ústeckém kraji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644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7BEF08-EF5B-4A6A-832C-BE9C6A980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48093"/>
            <a:ext cx="9601200" cy="1485900"/>
          </a:xfrm>
        </p:spPr>
        <p:txBody>
          <a:bodyPr/>
          <a:lstStyle/>
          <a:p>
            <a:r>
              <a:rPr lang="cs-CZ" u="sng" dirty="0"/>
              <a:t>ÚSTÍ NAD LABEM 1945-1989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655E54-5199-49A4-BEB6-BC28C3C3D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043"/>
            <a:ext cx="10912522" cy="4351338"/>
          </a:xfrm>
        </p:spPr>
        <p:txBody>
          <a:bodyPr>
            <a:normAutofit/>
          </a:bodyPr>
          <a:lstStyle/>
          <a:p>
            <a:pPr algn="just"/>
            <a:r>
              <a:rPr lang="cs-CZ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první poválečné volby v roce 1946 – zvítězila s velkou převahou komunistická strana, u moci až do  roku 1990</a:t>
            </a:r>
          </a:p>
          <a:p>
            <a:pPr algn="just"/>
            <a:r>
              <a:rPr lang="cs-CZ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komunistický systém neumožnil obnovit původní postavení města jako centra svobodného mezinárodního obchodu</a:t>
            </a:r>
          </a:p>
          <a:p>
            <a:pPr algn="just"/>
            <a:r>
              <a:rPr lang="cs-CZ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následující desetiletí – rozvoj těžkého průmyslu, počet obyvatel 100000 </a:t>
            </a:r>
          </a:p>
          <a:p>
            <a:pPr algn="just"/>
            <a:r>
              <a:rPr lang="cs-CZ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dosídlení po válce opuštěných obcí – velký problém, ve většině se nepodařilo dosáhnout předválečné úrovně a některé obce tak zcela zanikly </a:t>
            </a:r>
          </a:p>
          <a:p>
            <a:pPr algn="just"/>
            <a:r>
              <a:rPr lang="cs-CZ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60.léta – rozvoj povrchové těžby hnědého uhlí, v jejím důsledku zanikly obce </a:t>
            </a:r>
            <a:r>
              <a:rPr lang="cs-CZ" sz="2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Dělouš</a:t>
            </a:r>
            <a:r>
              <a:rPr lang="cs-CZ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Užín</a:t>
            </a:r>
            <a:r>
              <a:rPr lang="cs-CZ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Varvažov, </a:t>
            </a:r>
            <a:r>
              <a:rPr lang="cs-CZ" sz="2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Tuchomyšl</a:t>
            </a:r>
            <a:r>
              <a:rPr lang="cs-CZ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Vyklice</a:t>
            </a:r>
            <a:r>
              <a:rPr lang="cs-CZ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 mnohé další, jako poslední byla koncem 80. let zbořena obec </a:t>
            </a:r>
            <a:r>
              <a:rPr lang="cs-CZ" sz="2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Hrbovice</a:t>
            </a:r>
            <a:endParaRPr lang="cs-CZ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CA1FFEB4-C766-45B4-BC59-5E209FE17192}"/>
              </a:ext>
            </a:extLst>
          </p:cNvPr>
          <p:cNvGrpSpPr/>
          <p:nvPr/>
        </p:nvGrpSpPr>
        <p:grpSpPr>
          <a:xfrm>
            <a:off x="5243119" y="5009234"/>
            <a:ext cx="6786693" cy="1661620"/>
            <a:chOff x="1131208" y="2835479"/>
            <a:chExt cx="10604990" cy="3550149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D04E0254-E67B-4029-838B-9C2E229F6CD5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208" y="2843868"/>
              <a:ext cx="5132571" cy="3541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E8778173-E2A1-4709-99E0-ABE1DFFFD1D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635" y="2835479"/>
              <a:ext cx="5209563" cy="35501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ovéPole 6">
            <a:extLst>
              <a:ext uri="{FF2B5EF4-FFF2-40B4-BE49-F238E27FC236}">
                <a16:creationId xmlns:a16="http://schemas.microsoft.com/office/drawing/2014/main" id="{D18FA8B9-6876-4510-9CB3-9B4C1B894655}"/>
              </a:ext>
            </a:extLst>
          </p:cNvPr>
          <p:cNvSpPr txBox="1"/>
          <p:nvPr/>
        </p:nvSpPr>
        <p:spPr>
          <a:xfrm>
            <a:off x="2300679" y="6223721"/>
            <a:ext cx="3004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Demolice </a:t>
            </a:r>
            <a:r>
              <a:rPr lang="cs-CZ" sz="1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Schaffnerovy</a:t>
            </a:r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vily (1959) </a:t>
            </a:r>
          </a:p>
          <a:p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 okresního soudu (1976)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842701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2C4CD-DFBC-4D47-B187-12BD92D03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29239"/>
            <a:ext cx="9601200" cy="1485900"/>
          </a:xfrm>
        </p:spPr>
        <p:txBody>
          <a:bodyPr/>
          <a:lstStyle/>
          <a:p>
            <a:r>
              <a:rPr lang="cs-CZ" u="sng" dirty="0"/>
              <a:t>ÚSTÍ NAD LABEM PO ROCE 1989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0EE8C7-11EC-435D-AEAB-899669FEB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843"/>
            <a:ext cx="10515600" cy="4818456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cs-CZ" sz="5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1989 – negativní zkušenost s komunistickou vládou, protesty, změna politického systému</a:t>
            </a:r>
          </a:p>
          <a:p>
            <a:pPr algn="just"/>
            <a:r>
              <a:rPr lang="cs-CZ" sz="5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Václav Havel</a:t>
            </a:r>
            <a:endParaRPr lang="cs-CZ" sz="5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sz="5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od voleb v roce 1990 rozvoj samospráva obcí a měst, obnova základní struktury občanské společnosti a rozvoj příhraniční spolupráce se Saskem v rámci euroregionu Labe</a:t>
            </a:r>
          </a:p>
          <a:p>
            <a:pPr algn="just"/>
            <a:r>
              <a:rPr lang="cs-CZ" sz="5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založení Univerzity Jana Evangelisty Purkyně –1991</a:t>
            </a:r>
          </a:p>
          <a:p>
            <a:pPr algn="just"/>
            <a:r>
              <a:rPr lang="cs-CZ" sz="5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symbolem současnosti – nový </a:t>
            </a:r>
          </a:p>
          <a:p>
            <a:pPr marL="0" indent="0" algn="just">
              <a:buNone/>
            </a:pPr>
            <a:r>
              <a:rPr lang="cs-CZ" sz="5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Mariánský most přes řeku Labe</a:t>
            </a:r>
          </a:p>
          <a:p>
            <a:pPr marL="0" indent="0" algn="just">
              <a:buNone/>
            </a:pPr>
            <a:r>
              <a:rPr lang="cs-CZ" sz="5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dokončeno v roce 1998</a:t>
            </a:r>
          </a:p>
        </p:txBody>
      </p:sp>
      <p:pic>
        <p:nvPicPr>
          <p:cNvPr id="7170" name="Picture 2" descr="Mariánský most, Ústí nad Labem">
            <a:extLst>
              <a:ext uri="{FF2B5EF4-FFF2-40B4-BE49-F238E27FC236}">
                <a16:creationId xmlns:a16="http://schemas.microsoft.com/office/drawing/2014/main" id="{93517587-8325-43D7-AC25-7F2F1F3DB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431" y="4278075"/>
            <a:ext cx="3570302" cy="237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370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D500FB-5A6E-46C6-BDBC-C17F1F8EE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29239"/>
            <a:ext cx="9601200" cy="1485900"/>
          </a:xfrm>
        </p:spPr>
        <p:txBody>
          <a:bodyPr/>
          <a:lstStyle/>
          <a:p>
            <a:r>
              <a:rPr lang="cs-CZ" u="sng" dirty="0"/>
              <a:t>ÚSTÍ NAD LABEM DNES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AF63CB-E180-4E56-A6BE-7AF863752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4897"/>
            <a:ext cx="8108092" cy="4763863"/>
          </a:xfrm>
        </p:spPr>
        <p:txBody>
          <a:bodyPr>
            <a:normAutofit/>
          </a:bodyPr>
          <a:lstStyle/>
          <a:p>
            <a:r>
              <a:rPr lang="cs-CZ" sz="2800" dirty="0"/>
              <a:t>Počet obyvatel: cca 93 tis.</a:t>
            </a:r>
          </a:p>
          <a:p>
            <a:r>
              <a:rPr lang="cs-CZ" sz="2800" dirty="0"/>
              <a:t>8. největší město v České republice</a:t>
            </a:r>
          </a:p>
          <a:p>
            <a:r>
              <a:rPr lang="cs-CZ" sz="2800" dirty="0"/>
              <a:t>administrativní středisko regionální správy Severních Čech</a:t>
            </a:r>
          </a:p>
          <a:p>
            <a:r>
              <a:rPr lang="cs-CZ" sz="2800" dirty="0"/>
              <a:t>je sídlem správního magistrátu a obvodních úřadů, dále okresního i dalších úřadů (pozemkového, živnostenského, finančního)</a:t>
            </a:r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292" y="571914"/>
            <a:ext cx="3049608" cy="26128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8975124" y="3492187"/>
            <a:ext cx="299194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1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Městské muzeum, které dnes patří k vůbec nejstarším v celých severozápadních Čechách. V době svého vzniku sloužilo jako muzeum uměleckoprůmyslové s veřejně přístupnou knihovnou odborné literatury. Mezinárodní proslulost později získalo především díky rozsáhlé sbírce nerostů a hornin Českého středohoří. Svou sbírkotvornou činnost během času pak rozšiřovalo i o další vědecké obory, čímž se posléze přeměnilo na muzeum vlastivědného typu. Dnes je zde také stálá historická expozice, která dějiny Ústecka dokumentuje v rozmezí od pravěku až po dvacáté století. 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985446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DD7DAE-19A2-45ED-8BA0-742B864D9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93828"/>
            <a:ext cx="9601200" cy="1485900"/>
          </a:xfrm>
        </p:spPr>
        <p:txBody>
          <a:bodyPr/>
          <a:lstStyle/>
          <a:p>
            <a:r>
              <a:rPr lang="cs-CZ" u="sng" dirty="0"/>
              <a:t>PREHISTORIE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92ACA1-150A-471A-A6B9-86332DBCD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736" y="1336778"/>
            <a:ext cx="10875263" cy="435133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cs-CZ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Údolí řeky Bíliny a Labe – osídlení dokládají archeologická naleziště v okolí Stadic (sbírky Muzea města Ústí nad Labem)</a:t>
            </a:r>
          </a:p>
          <a:p>
            <a:pPr algn="just"/>
            <a:r>
              <a:rPr lang="cs-CZ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Keltové, Germáni – obchodní styky s Římskou říší, později Slované</a:t>
            </a:r>
          </a:p>
          <a:p>
            <a:pPr marL="0" indent="0" algn="just">
              <a:buNone/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cs-CZ" dirty="0">
              <a:latin typeface="+mj-lt"/>
            </a:endParaRPr>
          </a:p>
          <a:p>
            <a:pPr algn="just"/>
            <a:r>
              <a:rPr lang="cs-CZ" sz="3000" dirty="0">
                <a:latin typeface="+mj-lt"/>
              </a:rPr>
              <a:t>10.st. –  </a:t>
            </a:r>
            <a:r>
              <a:rPr lang="cs-CZ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 Čechách se vytvořil samostatný stát, v čele panovnický rod Přemyslovců, do roku 1306, (Libuše povolala Přemysla Oráče ze Stadic na trůn)</a:t>
            </a:r>
          </a:p>
          <a:p>
            <a:pPr algn="just"/>
            <a:r>
              <a:rPr lang="cs-CZ" sz="3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Nejvýznamnějším místem bylo hradiště Chlumec </a:t>
            </a:r>
          </a:p>
          <a:p>
            <a:pPr marL="0" indent="0" algn="just">
              <a:buNone/>
            </a:pPr>
            <a:r>
              <a:rPr lang="cs-CZ" sz="3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(střežilo významnou obchodní cestu z Čech </a:t>
            </a:r>
          </a:p>
          <a:p>
            <a:pPr marL="0" indent="0" algn="just">
              <a:buNone/>
            </a:pPr>
            <a:r>
              <a:rPr lang="cs-CZ" sz="3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do Saska a Lužice)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7986C98-8BB1-4C3B-BBFF-61A03E9DA9DF}"/>
              </a:ext>
            </a:extLst>
          </p:cNvPr>
          <p:cNvSpPr txBox="1">
            <a:spLocks/>
          </p:cNvSpPr>
          <p:nvPr/>
        </p:nvSpPr>
        <p:spPr>
          <a:xfrm>
            <a:off x="1295400" y="23180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u="sng" dirty="0"/>
              <a:t>RANNÝ STŘEDOVĚK</a:t>
            </a:r>
          </a:p>
        </p:txBody>
      </p:sp>
      <p:pic>
        <p:nvPicPr>
          <p:cNvPr id="1026" name="Picture 2" descr="Pomník Přemysla Oráče na Královském poli blízko Stad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973363"/>
            <a:ext cx="3702154" cy="277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8C17DDC-2D81-4F08-BE6E-3614AA704BBB}"/>
              </a:ext>
            </a:extLst>
          </p:cNvPr>
          <p:cNvSpPr txBox="1"/>
          <p:nvPr/>
        </p:nvSpPr>
        <p:spPr>
          <a:xfrm>
            <a:off x="5169604" y="6442202"/>
            <a:ext cx="3167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Pomník Přemysla </a:t>
            </a:r>
            <a:r>
              <a:rPr lang="cs-CZ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ráče u Stadic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17534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staré&#10;&#10;Popis se vygeneroval automaticky.">
            <a:extLst>
              <a:ext uri="{FF2B5EF4-FFF2-40B4-BE49-F238E27FC236}">
                <a16:creationId xmlns:a16="http://schemas.microsoft.com/office/drawing/2014/main" id="{D984869E-95E1-4EB0-B8BA-83BB2BF99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8" r="-145" b="10501"/>
          <a:stretch/>
        </p:blipFill>
        <p:spPr>
          <a:xfrm>
            <a:off x="854086" y="395926"/>
            <a:ext cx="6615892" cy="3955412"/>
          </a:xfrm>
          <a:prstGeom prst="rect">
            <a:avLst/>
          </a:prstGeom>
        </p:spPr>
      </p:pic>
      <p:pic>
        <p:nvPicPr>
          <p:cNvPr id="5" name="Obrázek 4" descr="Obsah obrázku obloha, exteriér, země, směr&#10;&#10;Popis se vygeneroval automaticky.">
            <a:extLst>
              <a:ext uri="{FF2B5EF4-FFF2-40B4-BE49-F238E27FC236}">
                <a16:creationId xmlns:a16="http://schemas.microsoft.com/office/drawing/2014/main" id="{5B173836-5DE2-427C-876E-62ACA54A8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427" y="3399463"/>
            <a:ext cx="4399720" cy="32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exteriér, staré, ulice&#10;&#10;Popis se vygeneroval automaticky.">
            <a:extLst>
              <a:ext uri="{FF2B5EF4-FFF2-40B4-BE49-F238E27FC236}">
                <a16:creationId xmlns:a16="http://schemas.microsoft.com/office/drawing/2014/main" id="{5FCC188A-D87F-473C-BFC9-354D872FD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08" y="678730"/>
            <a:ext cx="6180838" cy="3893269"/>
          </a:xfrm>
          <a:prstGeom prst="rect">
            <a:avLst/>
          </a:prstGeom>
        </p:spPr>
      </p:pic>
      <p:pic>
        <p:nvPicPr>
          <p:cNvPr id="4" name="Obrázek 3" descr="Obsah obrázku obloha, exteriér, ulice, prázdné&#10;&#10;Popis se vygeneroval automaticky.">
            <a:extLst>
              <a:ext uri="{FF2B5EF4-FFF2-40B4-BE49-F238E27FC236}">
                <a16:creationId xmlns:a16="http://schemas.microsoft.com/office/drawing/2014/main" id="{3C5DE114-539C-4C3D-8426-36F167D92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241" y="3070370"/>
            <a:ext cx="4699337" cy="35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8" descr="Obsah obrázku silnice, staré, exteriér, budova&#10;&#10;Popis se vygeneroval automaticky.">
            <a:extLst>
              <a:ext uri="{FF2B5EF4-FFF2-40B4-BE49-F238E27FC236}">
                <a16:creationId xmlns:a16="http://schemas.microsoft.com/office/drawing/2014/main" id="{35012A04-830A-4055-AF8A-60989D624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21" y="584461"/>
            <a:ext cx="6273978" cy="3928815"/>
          </a:xfrm>
          <a:prstGeom prst="rect">
            <a:avLst/>
          </a:prstGeom>
        </p:spPr>
      </p:pic>
      <p:pic>
        <p:nvPicPr>
          <p:cNvPr id="4" name="Obrázek 3" descr="Obsah obrázku text, budova, exteriér, silnice&#10;&#10;Popis se vygeneroval automaticky.">
            <a:extLst>
              <a:ext uri="{FF2B5EF4-FFF2-40B4-BE49-F238E27FC236}">
                <a16:creationId xmlns:a16="http://schemas.microsoft.com/office/drawing/2014/main" id="{EB4B7EE6-AFCF-4914-A900-BCE3CA98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33" y="3263317"/>
            <a:ext cx="4501318" cy="338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3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 descr="Obsah obrázku silnice, exteriér, ulice, budova&#10;&#10;Popis se vygeneroval automaticky.">
            <a:extLst>
              <a:ext uri="{FF2B5EF4-FFF2-40B4-BE49-F238E27FC236}">
                <a16:creationId xmlns:a16="http://schemas.microsoft.com/office/drawing/2014/main" id="{DDAEFD75-CFFD-4BE1-BD63-4374B51C1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64" b="1400"/>
          <a:stretch/>
        </p:blipFill>
        <p:spPr>
          <a:xfrm>
            <a:off x="914516" y="650449"/>
            <a:ext cx="6175715" cy="4164832"/>
          </a:xfrm>
          <a:prstGeom prst="rect">
            <a:avLst/>
          </a:prstGeom>
        </p:spPr>
      </p:pic>
      <p:pic>
        <p:nvPicPr>
          <p:cNvPr id="4" name="Obrázek 5" descr="Obsah obrázku text, obloha, exteriér, silnice&#10;&#10;Popis se vygeneroval automaticky.">
            <a:extLst>
              <a:ext uri="{FF2B5EF4-FFF2-40B4-BE49-F238E27FC236}">
                <a16:creationId xmlns:a16="http://schemas.microsoft.com/office/drawing/2014/main" id="{C2AE9B6F-258F-472B-968A-61864EDC9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422" y="3123609"/>
            <a:ext cx="4686588" cy="3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4">
            <a:extLst>
              <a:ext uri="{FF2B5EF4-FFF2-40B4-BE49-F238E27FC236}">
                <a16:creationId xmlns:a16="http://schemas.microsoft.com/office/drawing/2014/main" id="{69839D43-3E05-436D-B3D8-04F886796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79" y="603315"/>
            <a:ext cx="6410910" cy="4178409"/>
          </a:xfrm>
          <a:prstGeom prst="rect">
            <a:avLst/>
          </a:prstGeom>
        </p:spPr>
      </p:pic>
      <p:pic>
        <p:nvPicPr>
          <p:cNvPr id="4" name="Obrázek 3" descr="Obsah obrázku obloha, exteriér, země, věž&#10;&#10;Popis se vygeneroval automaticky.">
            <a:extLst>
              <a:ext uri="{FF2B5EF4-FFF2-40B4-BE49-F238E27FC236}">
                <a16:creationId xmlns:a16="http://schemas.microsoft.com/office/drawing/2014/main" id="{DA9FCEEC-6F72-42D2-BC2F-E5D90221F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896" y="3229761"/>
            <a:ext cx="4558045" cy="341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5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1166C4B2-FE10-4A6A-A2AD-A6FA35D87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66" y="656542"/>
            <a:ext cx="6289274" cy="4368463"/>
          </a:xfrm>
          <a:prstGeom prst="rect">
            <a:avLst/>
          </a:prstGeom>
        </p:spPr>
      </p:pic>
      <p:pic>
        <p:nvPicPr>
          <p:cNvPr id="6" name="Obrázek 5" descr="Obsah obrázku text, obloha, budova, exteriér&#10;&#10;Popis se vygeneroval automaticky.">
            <a:extLst>
              <a:ext uri="{FF2B5EF4-FFF2-40B4-BE49-F238E27FC236}">
                <a16:creationId xmlns:a16="http://schemas.microsoft.com/office/drawing/2014/main" id="{1F1970BC-65B4-44E9-B6EB-B2779038B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424" y="3535856"/>
            <a:ext cx="4529946" cy="303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1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budova, exteriér, ulice, směr&#10;&#10;Popis se vygeneroval automaticky.">
            <a:extLst>
              <a:ext uri="{FF2B5EF4-FFF2-40B4-BE49-F238E27FC236}">
                <a16:creationId xmlns:a16="http://schemas.microsoft.com/office/drawing/2014/main" id="{A56CD46B-4E65-43F3-8B4F-5702B4FBE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93" y="601653"/>
            <a:ext cx="6228484" cy="3995514"/>
          </a:xfrm>
          <a:prstGeom prst="rect">
            <a:avLst/>
          </a:prstGeom>
        </p:spPr>
      </p:pic>
      <p:pic>
        <p:nvPicPr>
          <p:cNvPr id="3" name="Obrázek 3" descr="Obsah obrázku obloha, silnice, exteriér&#10;&#10;Popis se vygeneroval automaticky.">
            <a:extLst>
              <a:ext uri="{FF2B5EF4-FFF2-40B4-BE49-F238E27FC236}">
                <a16:creationId xmlns:a16="http://schemas.microsoft.com/office/drawing/2014/main" id="{B30F6410-E61B-4542-893C-432A30E5F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395" y="3741490"/>
            <a:ext cx="4602937" cy="28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2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, tráva, podepsat, budova&#10;&#10;Popis se vygeneroval automaticky.">
            <a:extLst>
              <a:ext uri="{FF2B5EF4-FFF2-40B4-BE49-F238E27FC236}">
                <a16:creationId xmlns:a16="http://schemas.microsoft.com/office/drawing/2014/main" id="{564C69A4-5B2E-4E59-B633-5395DDA27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30" y="782425"/>
            <a:ext cx="6246528" cy="4502638"/>
          </a:xfrm>
          <a:prstGeom prst="rect">
            <a:avLst/>
          </a:prstGeom>
        </p:spPr>
      </p:pic>
      <p:pic>
        <p:nvPicPr>
          <p:cNvPr id="6" name="Obrázek 6" descr="Obsah obrázku exteriér, obloha, strom, tráva&#10;&#10;Popis se vygeneroval automaticky.">
            <a:extLst>
              <a:ext uri="{FF2B5EF4-FFF2-40B4-BE49-F238E27FC236}">
                <a16:creationId xmlns:a16="http://schemas.microsoft.com/office/drawing/2014/main" id="{D3873C00-2B5E-46C1-84BB-A72B59F1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183031"/>
            <a:ext cx="4682055" cy="34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1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2FB7C40-274A-0379-D064-057A9FEC8432}"/>
              </a:ext>
            </a:extLst>
          </p:cNvPr>
          <p:cNvSpPr/>
          <p:nvPr/>
        </p:nvSpPr>
        <p:spPr>
          <a:xfrm>
            <a:off x="1678674" y="2251963"/>
            <a:ext cx="9608024" cy="2920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112F0ECB-E2CF-8C47-B796-A1E9B1303BB1}"/>
              </a:ext>
            </a:extLst>
          </p:cNvPr>
          <p:cNvGrpSpPr/>
          <p:nvPr/>
        </p:nvGrpSpPr>
        <p:grpSpPr>
          <a:xfrm>
            <a:off x="1918577" y="2567667"/>
            <a:ext cx="8965008" cy="1388460"/>
            <a:chOff x="0" y="0"/>
            <a:chExt cx="6076950" cy="94107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E000E65F-94C7-6DEE-FF98-5964C2621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650" y="238125"/>
              <a:ext cx="447675" cy="447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E375CCAE-5445-1D8C-FD4C-5D29F61F6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650" y="152400"/>
              <a:ext cx="876300" cy="614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ABDDAE15-9CC0-DC88-0AE3-7EAA2EBDA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71975" cy="9410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7FA66871-3E3C-58F0-B17E-A1A30818DF6F}"/>
              </a:ext>
            </a:extLst>
          </p:cNvPr>
          <p:cNvSpPr txBox="1"/>
          <p:nvPr/>
        </p:nvSpPr>
        <p:spPr>
          <a:xfrm>
            <a:off x="2737442" y="4232564"/>
            <a:ext cx="7088945" cy="1157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Projekt "Centrum na podporu integrace cizinců v Ústeckém kraji" </a:t>
            </a:r>
            <a:r>
              <a:rPr lang="cs-CZ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reg</a:t>
            </a:r>
            <a:r>
              <a:rPr lang="cs-CZ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. č. CZ.12.01.02/00/23_008/0000008 je financován OP AMIF a MV ČR.</a:t>
            </a:r>
            <a:endParaRPr lang="cs-CZ" sz="36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6003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32500-DAE4-4D8E-AB94-F6A989539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/>
              <a:t>PRVNÍ PÍSEMNÝ DOKLAD O ÚSTÍ NAD LABEM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05335A-A940-4037-A1F4-D6F92E827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163" y="2171699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 roku 1056 nebo 1057 (zakládací listina – kostel sv. Štěpána v Litoměřicích) </a:t>
            </a:r>
          </a:p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za panování Václava I. (1230 – 1253) – 1249 - královské město, patří k nejstarším českým královským městům (významné centrum)</a:t>
            </a:r>
          </a:p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 13. století je město obehnáno hradbami a vedle staršího kostela sv. Vojtěcha je postaven kostel Nanebevzetí Panny Marie </a:t>
            </a:r>
          </a:p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funkci strážního hradu na Labi převzal za 		panování krále Jana Lucemburského (1310 –1346) 			        hrad </a:t>
            </a:r>
            <a:r>
              <a:rPr lang="cs-CZ" sz="2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Střekov</a:t>
            </a:r>
            <a:endParaRPr lang="cs-CZ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1026" name="Picture 2" descr="Kudy z nudy - Tajuplný hrad Střekov - zřícenina umělců">
            <a:extLst>
              <a:ext uri="{FF2B5EF4-FFF2-40B4-BE49-F238E27FC236}">
                <a16:creationId xmlns:a16="http://schemas.microsoft.com/office/drawing/2014/main" id="{9B85F933-4D52-4150-8158-C688012D0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342" y="4563611"/>
            <a:ext cx="2859421" cy="214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350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0127FB-5310-4DDE-97C2-4B1344FD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540" y="54813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u="sng" dirty="0"/>
              <a:t>ÚSTÍ NAD LABEM PO HUSITSKÝCH VÁLKÁCH </a:t>
            </a:r>
            <a:br>
              <a:rPr lang="cs-CZ" u="sng" dirty="0"/>
            </a:br>
            <a:r>
              <a:rPr lang="cs-CZ" u="sng" dirty="0"/>
              <a:t>(1419 – 1434)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758CB96-83A0-4DDA-BFB0-7526FC56515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98015" y="4681182"/>
            <a:ext cx="1927125" cy="18243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8C17DDC-2D81-4F08-BE6E-3614AA704BBB}"/>
              </a:ext>
            </a:extLst>
          </p:cNvPr>
          <p:cNvSpPr txBox="1"/>
          <p:nvPr/>
        </p:nvSpPr>
        <p:spPr>
          <a:xfrm>
            <a:off x="6730927" y="5457262"/>
            <a:ext cx="3167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Pečetidlo královského města Ústí nad Labem z doby kolem roku 1450 se starou formou městského znaku – lev má v klenotu loďku s vesly </a:t>
            </a:r>
            <a:endParaRPr lang="cs-CZ" sz="1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43226AC-E6FC-4350-8804-7B259F4AF671}"/>
              </a:ext>
            </a:extLst>
          </p:cNvPr>
          <p:cNvSpPr txBox="1"/>
          <p:nvPr/>
        </p:nvSpPr>
        <p:spPr>
          <a:xfrm>
            <a:off x="933564" y="1684980"/>
            <a:ext cx="1089157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rozvoj a  život královského města přerušen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nedaleko Ústí nad Labem </a:t>
            </a:r>
            <a:r>
              <a:rPr lang="cs-CZ" sz="28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sz="28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16. června 1426 bitva mezi husitskými </a:t>
            </a:r>
            <a:r>
              <a:rPr lang="cs-CZ" sz="28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vojsky (zvítězili), </a:t>
            </a:r>
            <a:r>
              <a:rPr lang="cs-CZ" sz="28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 čele s Prokopem Holým a saským vojskem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 bitvě město zničeno, následující 3 roky bylo pusté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nevýraznější rozvoj – Jagellonci (1471 – 1526) – </a:t>
            </a:r>
            <a:r>
              <a:rPr lang="cs-CZ" sz="24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spojen s úspěšným rozvojem celých severozápadních Čech, oblasti dolování a zpracování stříbra a cínu (horní město Krupka, Telnice, údolí řeky Labe-Stříbrníky nebo Roztoky)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3059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C58DA-B81E-4F55-BC21-01477835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771" y="629670"/>
            <a:ext cx="9601200" cy="1485900"/>
          </a:xfrm>
        </p:spPr>
        <p:txBody>
          <a:bodyPr/>
          <a:lstStyle/>
          <a:p>
            <a:r>
              <a:rPr lang="cs-CZ" u="sng" dirty="0"/>
              <a:t>RENESANCE (16. a 17. století)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9657F8-86B7-4192-8396-429D4F27C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2620"/>
            <a:ext cx="11062648" cy="4351338"/>
          </a:xfrm>
        </p:spPr>
        <p:txBody>
          <a:bodyPr>
            <a:noAutofit/>
          </a:bodyPr>
          <a:lstStyle/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cs-CZ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ozvoj kultury</a:t>
            </a:r>
          </a:p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rolínání katolicismu a protestantismu – </a:t>
            </a: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styl zvaný saská renesance</a:t>
            </a:r>
            <a:endParaRPr lang="cs-CZ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významné rody</a:t>
            </a:r>
            <a:r>
              <a:rPr lang="cs-CZ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Salhausenové</a:t>
            </a: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nebo </a:t>
            </a:r>
            <a:r>
              <a:rPr lang="cs-CZ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Kelblové</a:t>
            </a: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z </a:t>
            </a:r>
            <a:r>
              <a:rPr lang="cs-CZ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Geysingu</a:t>
            </a:r>
            <a:endParaRPr lang="cs-CZ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16. a na počátku 17. století bylo královské město Ústí převážně městem katolickým (protestanté v menšině)</a:t>
            </a:r>
            <a:endParaRPr lang="cs-CZ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cs-CZ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ejvýznamnější osobností – </a:t>
            </a: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primátor Johan Ernst </a:t>
            </a:r>
            <a:r>
              <a:rPr lang="cs-CZ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Schösser</a:t>
            </a:r>
            <a:r>
              <a:rPr lang="cs-CZ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založení dominikánského kláštera v Ústí v roce 1616</a:t>
            </a:r>
            <a:r>
              <a:rPr lang="cs-CZ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 roce 1617 byl skupinou ústeckých občanů zavražděn (svržen ze střechy domu ve kterém se skrýval)</a:t>
            </a:r>
            <a:endParaRPr lang="cs-CZ" sz="2800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58B3EEB-7518-46BC-95C7-1DAFD56140DC}"/>
              </a:ext>
            </a:extLst>
          </p:cNvPr>
          <p:cNvGrpSpPr/>
          <p:nvPr/>
        </p:nvGrpSpPr>
        <p:grpSpPr>
          <a:xfrm>
            <a:off x="1367406" y="4412610"/>
            <a:ext cx="8216317" cy="2301757"/>
            <a:chOff x="896922" y="1021458"/>
            <a:chExt cx="10515601" cy="305559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0C3C2C69-AF17-4DCA-BFCD-A97CAE51B450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922" y="1021460"/>
              <a:ext cx="2216310" cy="3055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91B55254-C2A1-467C-ABC1-40C56CB5A05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001" y="1021458"/>
              <a:ext cx="2210086" cy="3055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6ADD120E-D4C1-43B2-AF77-B6935E965B2F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1763" y="1021458"/>
              <a:ext cx="2210086" cy="3055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7241AAF8-9D3A-4163-B6A2-7A6B52197277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6722" y="1021458"/>
              <a:ext cx="2325801" cy="30555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Nadpis 1">
            <a:extLst>
              <a:ext uri="{FF2B5EF4-FFF2-40B4-BE49-F238E27FC236}">
                <a16:creationId xmlns:a16="http://schemas.microsoft.com/office/drawing/2014/main" id="{C72D25EC-82DA-4F2C-A49E-88D1C8A78B2F}"/>
              </a:ext>
            </a:extLst>
          </p:cNvPr>
          <p:cNvSpPr txBox="1">
            <a:spLocks/>
          </p:cNvSpPr>
          <p:nvPr/>
        </p:nvSpPr>
        <p:spPr>
          <a:xfrm>
            <a:off x="9583723" y="5719100"/>
            <a:ext cx="2485035" cy="1138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Městské brány (Drážďanská, Hrnčířská, Teplická a Bílinská s mostem) </a:t>
            </a:r>
            <a:br>
              <a:rPr lang="cs-CZ" sz="1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Brány byly zbořeny ve 30. letech 19. století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0984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E6D2EA-9D0B-4770-B39D-C9A40BD28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771" y="600959"/>
            <a:ext cx="9601200" cy="1485900"/>
          </a:xfrm>
        </p:spPr>
        <p:txBody>
          <a:bodyPr/>
          <a:lstStyle/>
          <a:p>
            <a:r>
              <a:rPr lang="cs-CZ" u="sng" dirty="0"/>
              <a:t>PO TŘICETILETÉ VÁLCE (1618 – 1648)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7CEA7D-D896-4844-ACA0-403B81B93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953"/>
            <a:ext cx="9874541" cy="4351338"/>
          </a:xfrm>
        </p:spPr>
        <p:txBody>
          <a:bodyPr>
            <a:noAutofit/>
          </a:bodyPr>
          <a:lstStyle/>
          <a:p>
            <a:pPr algn="just">
              <a:lnSpc>
                <a:spcPct val="70000"/>
              </a:lnSpc>
            </a:pPr>
            <a:r>
              <a:rPr lang="cs-CZ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rastický zásah do </a:t>
            </a:r>
            <a:r>
              <a:rPr lang="cs-CZ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ž</a:t>
            </a: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ivotů – pustošení města, řada obyvatel odešla do Saska </a:t>
            </a:r>
          </a:p>
          <a:p>
            <a:pPr algn="just">
              <a:lnSpc>
                <a:spcPct val="70000"/>
              </a:lnSpc>
            </a:pP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morová epidemie, 1680, na paměť ukončení – 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kaple Navštívení Panny Marie na skále nad 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městem (zbořena v roce 1976), 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která od té doby nese jméno Mariánská skála </a:t>
            </a:r>
          </a:p>
          <a:p>
            <a:pPr algn="just">
              <a:lnSpc>
                <a:spcPct val="70000"/>
              </a:lnSpc>
            </a:pP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 Mírovém náměstí je kopie sloupu se sochou sv. Antonína </a:t>
            </a:r>
            <a:r>
              <a:rPr lang="cs-CZ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Paduánského</a:t>
            </a:r>
            <a:r>
              <a:rPr lang="cs-CZ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s</a:t>
            </a: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ocha zde stála od roku 1708 (baroko) do začátku šedesátých let 20. století, kdy byl sloup zbořen</a:t>
            </a:r>
            <a:r>
              <a:rPr lang="cs-CZ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o</a:t>
            </a: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bnoven byl v roce 1996</a:t>
            </a:r>
          </a:p>
          <a:p>
            <a:pPr algn="just">
              <a:lnSpc>
                <a:spcPct val="70000"/>
              </a:lnSpc>
            </a:pP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17. století – upevnění moci Habsburků, postavení katolické 	církve, 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rekatolizace řízena z nově vzniklého biskupství v Litoměřicích a byla podporována z klášterů v Ústí nad Labem a v </a:t>
            </a:r>
            <a:r>
              <a:rPr lang="cs-CZ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Bohosudově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(nejvýznamnější poutní místo severozápadních Čech)</a:t>
            </a:r>
          </a:p>
          <a:p>
            <a:pPr algn="just">
              <a:lnSpc>
                <a:spcPct val="70000"/>
              </a:lnSpc>
            </a:pP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právo hrdelního soudu</a:t>
            </a:r>
            <a:r>
              <a:rPr lang="cs-CZ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- p</a:t>
            </a: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opraviště na Soudném vrchu nad městem, zachovaly se zbytky stavby katovny</a:t>
            </a:r>
            <a:endParaRPr lang="cs-CZ" sz="2400" dirty="0">
              <a:latin typeface="+mj-lt"/>
            </a:endParaRPr>
          </a:p>
        </p:txBody>
      </p:sp>
      <p:pic>
        <p:nvPicPr>
          <p:cNvPr id="2050" name="Picture 2" descr="Sloup se sochou svatého Antonína Paduánského v Ústí nad Labem –  cokolivokoli.cz">
            <a:extLst>
              <a:ext uri="{FF2B5EF4-FFF2-40B4-BE49-F238E27FC236}">
                <a16:creationId xmlns:a16="http://schemas.microsoft.com/office/drawing/2014/main" id="{84ECA6C4-8A25-4E5B-8BDE-CB1D2A579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r="26725"/>
          <a:stretch/>
        </p:blipFill>
        <p:spPr bwMode="auto">
          <a:xfrm>
            <a:off x="10821971" y="1667224"/>
            <a:ext cx="1157682" cy="336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364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BAEBC8-F26D-4B8B-9A74-5AEEA48A7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40136"/>
            <a:ext cx="9601200" cy="1485900"/>
          </a:xfrm>
        </p:spPr>
        <p:txBody>
          <a:bodyPr>
            <a:normAutofit/>
          </a:bodyPr>
          <a:lstStyle/>
          <a:p>
            <a:r>
              <a:rPr lang="cs-CZ" u="sng" dirty="0"/>
              <a:t>19. STOLETÍ </a:t>
            </a:r>
            <a:r>
              <a:rPr lang="cs-CZ" sz="3200" u="sng" dirty="0"/>
              <a:t>(NÁSTUP PRŮMYSLOVÉ REVOLUCE)</a:t>
            </a:r>
            <a:endParaRPr lang="cs-CZ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BC1A4F-5FC6-4289-A1D7-800EF371F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92143"/>
            <a:ext cx="11103591" cy="5725720"/>
          </a:xfrm>
        </p:spPr>
        <p:txBody>
          <a:bodyPr>
            <a:noAutofit/>
          </a:bodyPr>
          <a:lstStyle/>
          <a:p>
            <a:pPr algn="just">
              <a:lnSpc>
                <a:spcPct val="70000"/>
              </a:lnSpc>
              <a:spcAft>
                <a:spcPts val="600"/>
              </a:spcAft>
            </a:pP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pobyt německého spisovatele Johanna Wolfganga Goetha, 1812</a:t>
            </a:r>
          </a:p>
          <a:p>
            <a:pPr algn="just">
              <a:lnSpc>
                <a:spcPct val="70000"/>
              </a:lnSpc>
              <a:spcAft>
                <a:spcPts val="600"/>
              </a:spcAft>
            </a:pP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bitva u Chlumce 29. a 30. srpna 1813 (Napoleonské války) – 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bitva mezi francouzským armádním sborem a spojeneckými vojsky Rakouska, Ruska a Pruska (zvítězili)</a:t>
            </a:r>
          </a:p>
          <a:p>
            <a:pPr algn="just">
              <a:lnSpc>
                <a:spcPct val="70000"/>
              </a:lnSpc>
              <a:spcAft>
                <a:spcPts val="600"/>
              </a:spcAft>
            </a:pP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1813 – 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zničena řada vesnic, poškození města Chabařovice, šíření epidemií, drancování, rabování</a:t>
            </a:r>
          </a:p>
          <a:p>
            <a:pPr algn="just">
              <a:lnSpc>
                <a:spcPct val="70000"/>
              </a:lnSpc>
              <a:spcAft>
                <a:spcPts val="600"/>
              </a:spcAft>
            </a:pPr>
            <a:r>
              <a:rPr lang="cs-CZ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ěhem následujících let – 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nejvýznamnější období rozkvětu v celé své historii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výhodná poloha města jako dopravní křižovatky a bohaté zdroje kvalitního hnědého uhlí</a:t>
            </a:r>
            <a:endParaRPr lang="cs-CZ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70000"/>
              </a:lnSpc>
              <a:spcAft>
                <a:spcPts val="600"/>
              </a:spcAft>
            </a:pP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 rozvoji se podílely historické šlechtické rody, 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jako byli například Nosticové z Trmic, Chotkové z  Velkého Března, tak i nově vzniklé podnikatelské rodiny,  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např. </a:t>
            </a:r>
            <a:r>
              <a:rPr lang="cs-CZ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Wolfrumů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nebo </a:t>
            </a:r>
            <a:r>
              <a:rPr lang="cs-CZ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Schichtů</a:t>
            </a:r>
            <a:endParaRPr lang="cs-CZ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70000"/>
              </a:lnSpc>
              <a:spcAft>
                <a:spcPts val="600"/>
              </a:spcAft>
            </a:pP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Během třicátých let – 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strženy městské hradby a brány, rozvoj dopravy a průmyslu</a:t>
            </a:r>
            <a:endParaRPr lang="cs-CZ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vedle cukrovarů, lihovaru, textilní výroby, se symbolem města stala </a:t>
            </a:r>
            <a:endParaRPr lang="cs-CZ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od roku 1856 chemická továrna</a:t>
            </a:r>
            <a:r>
              <a:rPr lang="cs-CZ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Spolek pro chemickou a hutní výrobu v Ústí nad Labem)</a:t>
            </a:r>
            <a:endParaRPr lang="cs-CZ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Free photo Portrait Johann Wolfgang Von Goethe German - Max Pixel">
            <a:extLst>
              <a:ext uri="{FF2B5EF4-FFF2-40B4-BE49-F238E27FC236}">
                <a16:creationId xmlns:a16="http://schemas.microsoft.com/office/drawing/2014/main" id="{85353BB6-8D34-4B2E-B944-BE519C27A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043" y="3948565"/>
            <a:ext cx="2367957" cy="290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DF522DF-A6B2-4564-A217-93F65E6EB0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87" y="707010"/>
            <a:ext cx="10302199" cy="47122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43DB264-2C7F-4161-AF49-5C4E76B52560}"/>
              </a:ext>
            </a:extLst>
          </p:cNvPr>
          <p:cNvSpPr txBox="1"/>
          <p:nvPr/>
        </p:nvSpPr>
        <p:spPr>
          <a:xfrm>
            <a:off x="4858099" y="5627770"/>
            <a:ext cx="331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Ústí nad Labem v roce 1857, olejomalba Ferdinanda </a:t>
            </a:r>
            <a:r>
              <a:rPr lang="cs-CZ" sz="1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Lepiého</a:t>
            </a:r>
            <a:r>
              <a:rPr lang="cs-CZ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(1857)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31913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46935-2959-479D-9FEC-D6801B2DE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4111"/>
            <a:ext cx="9601200" cy="1485900"/>
          </a:xfrm>
        </p:spPr>
        <p:txBody>
          <a:bodyPr/>
          <a:lstStyle/>
          <a:p>
            <a:r>
              <a:rPr lang="cs-CZ" u="sng" dirty="0"/>
              <a:t>ÚSTÍ NAD LABEM PRŮMYSLOVOU METROPOLÍ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61DB9-9444-4F3F-B7EA-8BCE4ABD7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484" y="1804720"/>
            <a:ext cx="10918272" cy="5053280"/>
          </a:xfrm>
        </p:spPr>
        <p:txBody>
          <a:bodyPr>
            <a:noAutofit/>
          </a:bodyPr>
          <a:lstStyle/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1841 – zahájena paroplavba na Labi (Rozvoj říční dopravy dosáhl svého vrcholu na přelomu 19. a 20. století, kdy se Ústí nad Labem stalo největším přístavem Rakousko-Uherska. Toto postavení přístavního města symbolicky potvrdil císař František Josef I. při své návštěvě v roce 1901, když si pro cestu do Ústí nad Labem zvolil parník.)</a:t>
            </a:r>
          </a:p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1851 – zprovozněna železnice z Prahy přes Ústí nad Labem do Drážďan (vznik husté železniční sítě, která spojila Ústí nad Labem se všemi významnými centry průmyslu a obchodu)</a:t>
            </a:r>
          </a:p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Počet obyvatel města:</a:t>
            </a:r>
          </a:p>
          <a:p>
            <a:pPr lvl="1" algn="just">
              <a:lnSpc>
                <a:spcPct val="70000"/>
              </a:lnSpc>
              <a:spcAft>
                <a:spcPts val="0"/>
              </a:spcAft>
            </a:pP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1830 - 1 759 obyvatel</a:t>
            </a:r>
          </a:p>
          <a:p>
            <a:pPr lvl="1" algn="just">
              <a:lnSpc>
                <a:spcPct val="70000"/>
              </a:lnSpc>
              <a:spcAft>
                <a:spcPts val="0"/>
              </a:spcAft>
            </a:pP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1850 - 4 000 obyvatel </a:t>
            </a:r>
          </a:p>
          <a:p>
            <a:pPr lvl="1" algn="just">
              <a:lnSpc>
                <a:spcPct val="70000"/>
              </a:lnSpc>
              <a:spcAft>
                <a:spcPts val="0"/>
              </a:spcAft>
            </a:pP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1900 - přes 29 000 obyvatel, po připojení předměstí Krásné Březno a </a:t>
            </a:r>
            <a:r>
              <a:rPr lang="cs-CZ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Klíše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37 000 obyvatel</a:t>
            </a:r>
          </a:p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rozvoj městské hromadné dopravy - Městské tramvaje vyjely poprvé v roce 1899</a:t>
            </a:r>
          </a:p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výstavba budovy městských lázní - 1908, kostel sv. Pavla ze stejného roku nebo budova městského divadla od architekta Alexandera </a:t>
            </a:r>
            <a:r>
              <a:rPr lang="cs-CZ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Graffa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z roku 1909</a:t>
            </a:r>
          </a:p>
          <a:p>
            <a:pPr algn="just">
              <a:lnSpc>
                <a:spcPct val="70000"/>
              </a:lnSpc>
              <a:spcAft>
                <a:spcPts val="0"/>
              </a:spcAft>
            </a:pP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Národnostně bylo Ústecko většinou německé. Početnější české obyvatelstvo žilo především v průmyslových obcích, například Neštěmice nebo hornické obce </a:t>
            </a:r>
            <a:r>
              <a:rPr lang="cs-CZ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Tuchomyšl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Vyklice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Roudníky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atd. V samotném Ústí nad Labem žilo dle sčítání lidu v roce 1930 necelých 20% Čechů.</a:t>
            </a:r>
          </a:p>
        </p:txBody>
      </p:sp>
      <p:pic>
        <p:nvPicPr>
          <p:cNvPr id="3074" name="Picture 2" descr="Řetězová paroplavba po Labi z Hamburku až do Mělníka">
            <a:extLst>
              <a:ext uri="{FF2B5EF4-FFF2-40B4-BE49-F238E27FC236}">
                <a16:creationId xmlns:a16="http://schemas.microsoft.com/office/drawing/2014/main" id="{EAA112F6-CBD4-41C0-9F3D-01F0D04D0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393" y="120186"/>
            <a:ext cx="2611419" cy="163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19624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Oříznutí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64C0A8B0057334F80E279820ED7D187" ma:contentTypeVersion="13" ma:contentTypeDescription="Vytvoří nový dokument" ma:contentTypeScope="" ma:versionID="4ed373dffe324dd1fc3c58eaa875747b">
  <xsd:schema xmlns:xsd="http://www.w3.org/2001/XMLSchema" xmlns:xs="http://www.w3.org/2001/XMLSchema" xmlns:p="http://schemas.microsoft.com/office/2006/metadata/properties" xmlns:ns2="33a8cea1-9127-4608-b511-9029637bd70a" xmlns:ns3="f160f899-5c0e-4790-b725-1ee83d033cb7" targetNamespace="http://schemas.microsoft.com/office/2006/metadata/properties" ma:root="true" ma:fieldsID="5c52572a6b5d89518f69eb85948ce085" ns2:_="" ns3:_="">
    <xsd:import namespace="33a8cea1-9127-4608-b511-9029637bd70a"/>
    <xsd:import namespace="f160f899-5c0e-4790-b725-1ee83d033c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a8cea1-9127-4608-b511-9029637bd70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odnota hash upozornění na sdílení" ma:internalName="SharingHintHash" ma:readOnly="true">
      <xsd:simpleType>
        <xsd:restriction base="dms:Text"/>
      </xsd:simpleType>
    </xsd:element>
    <xsd:element name="SharedWithDetails" ma:index="1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60f899-5c0e-4790-b725-1ee83d033c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134913-2476-4E8B-868C-73BA37859C7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6421C85-FF57-44D8-B24C-8D333B549A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0E7DCD-2783-43A8-B3D0-8FC7F240E6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a8cea1-9127-4608-b511-9029637bd70a"/>
    <ds:schemaRef ds:uri="f160f899-5c0e-4790-b725-1ee83d033c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TM10001105[[fn=Oříznutí]]</Template>
  <TotalTime>607</TotalTime>
  <Words>1698</Words>
  <Application>Microsoft Office PowerPoint</Application>
  <PresentationFormat>Širokoúhlá obrazovka</PresentationFormat>
  <Paragraphs>111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5" baseType="lpstr">
      <vt:lpstr>Arial</vt:lpstr>
      <vt:lpstr>Calibri</vt:lpstr>
      <vt:lpstr>Franklin Gothic Book</vt:lpstr>
      <vt:lpstr>inherit</vt:lpstr>
      <vt:lpstr>Times New Roman</vt:lpstr>
      <vt:lpstr>Wingdings</vt:lpstr>
      <vt:lpstr>Oříznutí</vt:lpstr>
      <vt:lpstr>HISTORIE ÚSTÍ NAD LABEM  STRUČNÝ PŘEHLED DĚJIN MĚSTA</vt:lpstr>
      <vt:lpstr>PREHISTORIE</vt:lpstr>
      <vt:lpstr>PRVNÍ PÍSEMNÝ DOKLAD O ÚSTÍ NAD LABEM</vt:lpstr>
      <vt:lpstr>ÚSTÍ NAD LABEM PO HUSITSKÝCH VÁLKÁCH  (1419 – 1434) </vt:lpstr>
      <vt:lpstr>RENESANCE (16. a 17. století)</vt:lpstr>
      <vt:lpstr>PO TŘICETILETÉ VÁLCE (1618 – 1648)</vt:lpstr>
      <vt:lpstr>19. STOLETÍ (NÁSTUP PRŮMYSLOVÉ REVOLUCE)</vt:lpstr>
      <vt:lpstr>Prezentace aplikace PowerPoint</vt:lpstr>
      <vt:lpstr>ÚSTÍ NAD LABEM PRŮMYSLOVOU METROPOLÍ</vt:lpstr>
      <vt:lpstr>Prezentace aplikace PowerPoint</vt:lpstr>
      <vt:lpstr>Prezentace aplikace PowerPoint</vt:lpstr>
      <vt:lpstr>PRVNÍ REPUBLIKA (1918 – 1938)</vt:lpstr>
      <vt:lpstr>Prezentace aplikace PowerPoint</vt:lpstr>
      <vt:lpstr>OKUPACE, 2. SVĚTOVÁ VÁLKA</vt:lpstr>
      <vt:lpstr>Prezentace aplikace PowerPoint</vt:lpstr>
      <vt:lpstr>Prezentace aplikace PowerPoint</vt:lpstr>
      <vt:lpstr>ÚSTÍ NAD LABEM 1945-1989</vt:lpstr>
      <vt:lpstr>ÚSTÍ NAD LABEM PO ROCE 1989</vt:lpstr>
      <vt:lpstr>ÚSTÍ NAD LABEM DNES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HISTORIE ÚSTÍ NAD LABEM  STRUČNÝ PŘEHLED DĚJIN MĚSTA</dc:title>
  <dc:creator>Eva Ernestová</dc:creator>
  <cp:lastModifiedBy>root</cp:lastModifiedBy>
  <cp:revision>55</cp:revision>
  <dcterms:created xsi:type="dcterms:W3CDTF">2021-04-30T07:03:22Z</dcterms:created>
  <dcterms:modified xsi:type="dcterms:W3CDTF">2024-06-05T09:34:16Z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0x010100564C0A8B0057334F80E279820ED7D187</vt:lpwstr>
  </property>
</Properties>
</file>